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324" r:id="rId6"/>
    <p:sldId id="325" r:id="rId7"/>
    <p:sldId id="338" r:id="rId8"/>
    <p:sldId id="316" r:id="rId9"/>
    <p:sldId id="342" r:id="rId10"/>
    <p:sldId id="343" r:id="rId11"/>
    <p:sldId id="334" r:id="rId12"/>
    <p:sldId id="330" r:id="rId13"/>
    <p:sldId id="281" r:id="rId14"/>
    <p:sldId id="285" r:id="rId15"/>
    <p:sldId id="333" r:id="rId16"/>
    <p:sldId id="331" r:id="rId17"/>
    <p:sldId id="322" r:id="rId18"/>
    <p:sldId id="289" r:id="rId19"/>
    <p:sldId id="335" r:id="rId20"/>
    <p:sldId id="332" r:id="rId21"/>
    <p:sldId id="298" r:id="rId22"/>
    <p:sldId id="344" r:id="rId23"/>
    <p:sldId id="319" r:id="rId24"/>
    <p:sldId id="340" r:id="rId25"/>
    <p:sldId id="26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1A7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52" autoAdjust="0"/>
  </p:normalViewPr>
  <p:slideViewPr>
    <p:cSldViewPr snapToGrid="0" snapToObjects="1">
      <p:cViewPr varScale="1">
        <p:scale>
          <a:sx n="89" d="100"/>
          <a:sy n="89" d="100"/>
        </p:scale>
        <p:origin x="139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time (in seconds) per question</a:t>
            </a:r>
            <a:endParaRPr lang="cs-CZ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140</c:v>
                </c:pt>
                <c:pt idx="1">
                  <c:v>163</c:v>
                </c:pt>
                <c:pt idx="2">
                  <c:v>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23-49AC-B152-D211E3330F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412</c:v>
                </c:pt>
                <c:pt idx="1">
                  <c:v>501</c:v>
                </c:pt>
                <c:pt idx="2">
                  <c:v>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23-49AC-B152-D211E3330F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311</c:v>
                </c:pt>
                <c:pt idx="1">
                  <c:v>643</c:v>
                </c:pt>
                <c:pt idx="2">
                  <c:v>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23-49AC-B152-D211E3330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7637568"/>
        <c:axId val="1847638048"/>
      </c:lineChart>
      <c:catAx>
        <c:axId val="184763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47638048"/>
        <c:crosses val="autoZero"/>
        <c:auto val="1"/>
        <c:lblAlgn val="ctr"/>
        <c:lblOffset val="100"/>
        <c:noMultiLvlLbl val="0"/>
      </c:catAx>
      <c:valAx>
        <c:axId val="184763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in seconds</a:t>
                </a:r>
                <a:endParaRPr lang="cs-C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476375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16.09.2025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Další využití LLM jsou návrhy relevantních věcí z datové specifikace.</a:t>
            </a:r>
          </a:p>
          <a:p>
            <a:pPr marL="171450" indent="-171450">
              <a:buFontTx/>
              <a:buChar char="-"/>
            </a:pPr>
            <a:r>
              <a:rPr lang="cs-CZ" dirty="0"/>
              <a:t>To probíhá také v modulu Conversation Service.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061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Návrhy dostaneme tak, že vezmeme tu namapovanou podstrukturu, celou tu datovou specifikaci a uživatelskou zprávu.</a:t>
            </a:r>
          </a:p>
          <a:p>
            <a:pPr marL="171450" indent="-171450">
              <a:buFontTx/>
              <a:buChar char="-"/>
            </a:pPr>
            <a:r>
              <a:rPr lang="cs-CZ" dirty="0"/>
              <a:t>Vezmeme tu podstrukturu, kterou jsme si namapovali a máme uloženou. Vezmeme datovou specifikaci a uživatelskou otázku. To předáme LLM v promptu. Ten prompt říká něco jako „Hele tady ta uživatelská otázka se namapovala na tyto koncepty z datové specifikace. Dej mi další koncepty, které rozšíří tu stávající podstrukturu“.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8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 UI to vypadá takto. Ty návrhy se nacházejí v části odpovědi chatbota a jsou zvýrazněné.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může kliknout na každý návrh a zobrazit si krátký popis a důvod, proč mu to chatbot nabízí.</a:t>
            </a:r>
          </a:p>
          <a:p>
            <a:pPr marL="171450" indent="-171450">
              <a:buFontTx/>
              <a:buChar char="-"/>
            </a:pPr>
            <a:r>
              <a:rPr lang="cs-CZ" dirty="0"/>
              <a:t>Jak ten popis, tak i důvod jsou vygenerované jazykovým modelem.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39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7998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Provedl jsem malou pilotní studii, kde jsem vzal 10 lidí a rozdělil je do tří skupin.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A: 4 lidé, kteří umě</a:t>
            </a:r>
            <a:r>
              <a:rPr lang="en-US" dirty="0"/>
              <a:t>li</a:t>
            </a:r>
            <a:r>
              <a:rPr lang="cs-CZ" dirty="0"/>
              <a:t> dobře SPARQL – experti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B: 5 lidí, kteří neumě</a:t>
            </a:r>
            <a:r>
              <a:rPr lang="en-US" dirty="0"/>
              <a:t>li</a:t>
            </a:r>
            <a:r>
              <a:rPr lang="cs-CZ" dirty="0"/>
              <a:t> vůbec SPARQL. Všichni mají technický background.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C: 1 člověk, který neuměl vůbec SPARQL. Má technický background.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37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130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Představte si, že jsme v nějaké firmě a máme zde Frantu. Franta je datový analytik a umí s daty pracovat. Ale nezná konkrétní strukturu a </a:t>
            </a:r>
            <a:r>
              <a:rPr lang="cs-CZ" dirty="0" err="1"/>
              <a:t>technikálie</a:t>
            </a:r>
            <a:r>
              <a:rPr lang="cs-CZ" dirty="0"/>
              <a:t> dat naší firmy. Nezná tu </a:t>
            </a:r>
            <a:r>
              <a:rPr lang="cs-CZ" b="1" dirty="0"/>
              <a:t>datovou specifikaci</a:t>
            </a:r>
            <a:r>
              <a:rPr lang="cs-CZ" dirty="0"/>
              <a:t>, podle které se ta data řídí.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Datová specifikace</a:t>
            </a:r>
            <a:r>
              <a:rPr lang="cs-CZ" dirty="0"/>
              <a:t> </a:t>
            </a:r>
            <a:r>
              <a:rPr lang="pl-PL" dirty="0"/>
              <a:t>je detailní popis struktury a sémantiky dat. Franta by si ji mohl sám nastudovat, ale nemá na to čas nebo se mu nechce.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Naštěstí</a:t>
            </a:r>
            <a:r>
              <a:rPr lang="pt-BR" dirty="0"/>
              <a:t> ve firmě </a:t>
            </a:r>
            <a:r>
              <a:rPr lang="cs-CZ" dirty="0"/>
              <a:t>typicky </a:t>
            </a:r>
            <a:r>
              <a:rPr lang="pt-BR" dirty="0"/>
              <a:t>existuje někdo, kdo se vyzná v té </a:t>
            </a:r>
            <a:r>
              <a:rPr lang="pt-BR" b="1" dirty="0"/>
              <a:t>datové specifikaci</a:t>
            </a:r>
            <a:r>
              <a:rPr lang="pt-BR" dirty="0"/>
              <a:t>.</a:t>
            </a:r>
            <a:r>
              <a:rPr lang="cs-CZ" dirty="0"/>
              <a:t> V našem případě to bude Pepa.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 Franta půjde za ním s tím, co potřebuje a budou si dlouho o tom povídat. To je fajn, ale vzniká tu </a:t>
            </a:r>
            <a:r>
              <a:rPr lang="cs-CZ" dirty="0" err="1"/>
              <a:t>bottleneck</a:t>
            </a:r>
            <a:r>
              <a:rPr lang="cs-CZ" dirty="0"/>
              <a:t> když každý, kdo něco takového potřebuje, půjde za Pepou.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874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</a:t>
            </a:r>
            <a:r>
              <a:rPr lang="en-US" dirty="0"/>
              <a:t>chatbot</a:t>
            </a:r>
            <a:r>
              <a:rPr lang="cs-CZ" dirty="0"/>
              <a:t>, který by dokázal nahradit Pepu.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Franta </a:t>
            </a:r>
            <a:r>
              <a:rPr lang="cs-CZ" dirty="0"/>
              <a:t>jen poskytne </a:t>
            </a:r>
            <a:r>
              <a:rPr lang="cs-CZ" b="1" dirty="0"/>
              <a:t>datovou specifikaci</a:t>
            </a:r>
            <a:r>
              <a:rPr lang="cs-CZ" dirty="0"/>
              <a:t>, se kterou chce pracovat a bude si o ní s naším </a:t>
            </a:r>
            <a:r>
              <a:rPr lang="en-US" dirty="0" err="1"/>
              <a:t>chatbotem</a:t>
            </a:r>
            <a:r>
              <a:rPr lang="cs-CZ" dirty="0"/>
              <a:t> povídat.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„Povídat“ znamená, že ten nástroj dá návrhy, na co by se Franta mohl ptát. Pokud si Franta něco vybere nebo sám od sebe napíše dotaz, tak mu pomůžeme ten dotaz rozvíjet.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Ten </a:t>
            </a:r>
            <a:r>
              <a:rPr lang="en-US" dirty="0"/>
              <a:t>chatbot </a:t>
            </a:r>
            <a:r>
              <a:rPr lang="cs-CZ" dirty="0"/>
              <a:t>pak</a:t>
            </a:r>
            <a:r>
              <a:rPr lang="en-US" dirty="0"/>
              <a:t> </a:t>
            </a:r>
            <a:r>
              <a:rPr lang="cs-CZ" dirty="0"/>
              <a:t>poskytne Frantovi technický dotaz, který mu pomůže získat data.</a:t>
            </a:r>
          </a:p>
          <a:p>
            <a:pPr marL="171450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Ten workflow </a:t>
            </a:r>
            <a:r>
              <a:rPr lang="cs-CZ" b="0" dirty="0"/>
              <a:t>bude vypadat tak, že n</a:t>
            </a:r>
            <a:r>
              <a:rPr lang="cs-CZ" dirty="0"/>
              <a:t>ěkdo udržuje datovou specifikaci v Dataspeceru. To může být například ten Pepa, ale i někdo jiný. Prostě někdo, kdo je za ni zodpovědný.</a:t>
            </a:r>
          </a:p>
          <a:p>
            <a:pPr marL="171450" indent="-171450">
              <a:buFontTx/>
              <a:buChar char="-"/>
            </a:pPr>
            <a:r>
              <a:rPr lang="cs-CZ" dirty="0"/>
              <a:t>Když Franta něco potřebuje, tak poskytne informaci o tom, s jakou specifikací chce pracovat.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Náš </a:t>
            </a:r>
            <a:r>
              <a:rPr lang="en-US" dirty="0"/>
              <a:t>chatbot</a:t>
            </a:r>
            <a:r>
              <a:rPr lang="cs-CZ" dirty="0"/>
              <a:t> si z Dataspeceru vezme tu příslušnou specifikaci bude si o tom s Frantou povídat.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8464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</a:t>
            </a:r>
            <a:r>
              <a:rPr lang="en-US" dirty="0"/>
              <a:t>.</a:t>
            </a: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Backend </a:t>
            </a:r>
            <a:r>
              <a:rPr lang="cs-CZ" dirty="0"/>
              <a:t>je rozdělený na 3 vrstvy: aplikační vrstva, vrstva konektorů a vrstva vnějších systémů.</a:t>
            </a:r>
          </a:p>
          <a:p>
            <a:pPr marL="171450" indent="-171450">
              <a:buFontTx/>
              <a:buChar char="-"/>
            </a:pPr>
            <a:r>
              <a:rPr lang="cs-CZ" dirty="0"/>
              <a:t>Ty vnější systémy vlastně nejsou uvnitř toho backendu. Jsou to nezávislé systémy běžící mimo a backend s nimi pouze komunikuje, když něco potřebuje.</a:t>
            </a:r>
          </a:p>
          <a:p>
            <a:pPr marL="171450" indent="-171450">
              <a:buFontTx/>
              <a:buChar char="-"/>
            </a:pPr>
            <a:r>
              <a:rPr lang="cs-CZ" dirty="0"/>
              <a:t>Komunikaci s nimi zajišťuje vrstva konektorů.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Říkal jsem, že LLM použijeme na menší části. Podívejme se, kde využíváme LLM.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175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838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Mějme datovou specifikaci o turistických cílech. Uživatel napíše zprávu </a:t>
            </a:r>
            <a:r>
              <a:rPr lang="en-US" dirty="0"/>
              <a:t>“I want to see barrier-free destinations.”</a:t>
            </a:r>
          </a:p>
          <a:p>
            <a:pPr marL="171450" indent="-171450">
              <a:buFontTx/>
              <a:buChar char="-"/>
            </a:pPr>
            <a:r>
              <a:rPr lang="cs-CZ" dirty="0"/>
              <a:t>Zpráva přijde do conversation service. Ta si vezme datovou specifikaci, kterou má někde uloženou.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050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 UI je ta podstruktura zobrazena vpravo – je to výčet namapovaných konceptů.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Navíc v té zprávě od uživatele zvýrazní slova, která byla použitá pro to mapování.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111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16-Sep-25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16-Sep-25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16-Sep-25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8661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Supervisor: doc. Mgr. Martin </a:t>
            </a:r>
            <a:r>
              <a:rPr lang="en-US" sz="1200" dirty="0" err="1"/>
              <a:t>Nečaský</a:t>
            </a:r>
            <a:r>
              <a:rPr lang="en-US" sz="1200" dirty="0"/>
              <a:t>, Ph.D.</a:t>
            </a:r>
          </a:p>
          <a:p>
            <a:pPr defTabSz="914400">
              <a:lnSpc>
                <a:spcPct val="90000"/>
              </a:lnSpc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start: 01/12/2024</a:t>
            </a:r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end: 31/08/2025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531891"/>
            <a:ext cx="12191997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5068"/>
            <a:ext cx="12191998" cy="57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C0D4-C56A-4F15-BFF1-AEDFF52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Suggest relevant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373D-31E6-361C-EBFE-84494B77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280947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4305F89F-FC34-30C2-ECDC-CAF2B8A05A4F}"/>
              </a:ext>
            </a:extLst>
          </p:cNvPr>
          <p:cNvSpPr/>
          <p:nvPr/>
        </p:nvSpPr>
        <p:spPr>
          <a:xfrm>
            <a:off x="247425" y="3825264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7A5F-6365-49EB-44EA-FCFD8A22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23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4C6A86C-2D27-3634-F036-5C85408A02F5}"/>
              </a:ext>
            </a:extLst>
          </p:cNvPr>
          <p:cNvSpPr/>
          <p:nvPr/>
        </p:nvSpPr>
        <p:spPr>
          <a:xfrm>
            <a:off x="607807" y="222898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80A8E-E377-680A-2751-C2707EDB9045}"/>
              </a:ext>
            </a:extLst>
          </p:cNvPr>
          <p:cNvSpPr/>
          <p:nvPr/>
        </p:nvSpPr>
        <p:spPr>
          <a:xfrm>
            <a:off x="726142" y="4394477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D9B1A-553B-3AE6-1EF8-B1F9993A4784}"/>
              </a:ext>
            </a:extLst>
          </p:cNvPr>
          <p:cNvSpPr/>
          <p:nvPr/>
        </p:nvSpPr>
        <p:spPr>
          <a:xfrm>
            <a:off x="953842" y="5321010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C938-B799-F6D3-F0B5-602907BC3D4D}"/>
              </a:ext>
            </a:extLst>
          </p:cNvPr>
          <p:cNvSpPr/>
          <p:nvPr/>
        </p:nvSpPr>
        <p:spPr>
          <a:xfrm>
            <a:off x="2137188" y="4553924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4EBD2-2CDF-3916-DE9B-B44BD010F081}"/>
              </a:ext>
            </a:extLst>
          </p:cNvPr>
          <p:cNvSpPr/>
          <p:nvPr/>
        </p:nvSpPr>
        <p:spPr>
          <a:xfrm>
            <a:off x="2162287" y="5408931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7D10EB-40FA-63DE-AC0A-EA24E805DED0}"/>
              </a:ext>
            </a:extLst>
          </p:cNvPr>
          <p:cNvSpPr/>
          <p:nvPr/>
        </p:nvSpPr>
        <p:spPr>
          <a:xfrm>
            <a:off x="839100" y="6009434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E31400-FF6C-918C-8108-708C8B445C7C}"/>
              </a:ext>
            </a:extLst>
          </p:cNvPr>
          <p:cNvSpPr/>
          <p:nvPr/>
        </p:nvSpPr>
        <p:spPr>
          <a:xfrm>
            <a:off x="5260485" y="2286965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suggest relevant concepts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7BA3C99D-5369-382C-BE29-4FD13D76FE5F}"/>
              </a:ext>
            </a:extLst>
          </p:cNvPr>
          <p:cNvSpPr/>
          <p:nvPr/>
        </p:nvSpPr>
        <p:spPr>
          <a:xfrm>
            <a:off x="3598433" y="4590553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64D8B-F0A9-5FD5-C858-1AF4CF02BB8E}"/>
              </a:ext>
            </a:extLst>
          </p:cNvPr>
          <p:cNvSpPr txBox="1"/>
          <p:nvPr/>
        </p:nvSpPr>
        <p:spPr>
          <a:xfrm>
            <a:off x="1124173" y="3814866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97E5A-CDD3-E44A-3062-919C9CBECE0F}"/>
              </a:ext>
            </a:extLst>
          </p:cNvPr>
          <p:cNvSpPr/>
          <p:nvPr/>
        </p:nvSpPr>
        <p:spPr>
          <a:xfrm>
            <a:off x="726142" y="166523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A56BE6D-9975-284C-9982-2C110A3E99DD}"/>
              </a:ext>
            </a:extLst>
          </p:cNvPr>
          <p:cNvSpPr/>
          <p:nvPr/>
        </p:nvSpPr>
        <p:spPr>
          <a:xfrm>
            <a:off x="8232284" y="3143922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BA8FF-2F65-6FF6-738F-DCA56EF17F01}"/>
              </a:ext>
            </a:extLst>
          </p:cNvPr>
          <p:cNvSpPr/>
          <p:nvPr/>
        </p:nvSpPr>
        <p:spPr>
          <a:xfrm>
            <a:off x="835288" y="2543040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F3BCC-3CB5-9861-32C4-3731A28F9596}"/>
              </a:ext>
            </a:extLst>
          </p:cNvPr>
          <p:cNvSpPr/>
          <p:nvPr/>
        </p:nvSpPr>
        <p:spPr>
          <a:xfrm>
            <a:off x="2002270" y="25430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0AA1F-B627-6B22-46B1-1A588460B487}"/>
              </a:ext>
            </a:extLst>
          </p:cNvPr>
          <p:cNvSpPr txBox="1"/>
          <p:nvPr/>
        </p:nvSpPr>
        <p:spPr>
          <a:xfrm>
            <a:off x="835288" y="1741489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8BE1F8-9F3B-5638-AAC9-54F1B9BC8FAC}"/>
              </a:ext>
            </a:extLst>
          </p:cNvPr>
          <p:cNvSpPr/>
          <p:nvPr/>
        </p:nvSpPr>
        <p:spPr>
          <a:xfrm>
            <a:off x="2409272" y="6049368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C6E140B-C72D-9A8D-94BD-5802F7E0C624}"/>
              </a:ext>
            </a:extLst>
          </p:cNvPr>
          <p:cNvSpPr/>
          <p:nvPr/>
        </p:nvSpPr>
        <p:spPr>
          <a:xfrm flipV="1">
            <a:off x="3568405" y="782157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3AD6141-4D2A-BD37-F626-F2EF5A05DCCB}"/>
              </a:ext>
            </a:extLst>
          </p:cNvPr>
          <p:cNvSpPr/>
          <p:nvPr/>
        </p:nvSpPr>
        <p:spPr>
          <a:xfrm>
            <a:off x="3184264" y="2732442"/>
            <a:ext cx="1966404" cy="5486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D27533-8D1A-4446-C3A1-941AE26B70CD}"/>
              </a:ext>
            </a:extLst>
          </p:cNvPr>
          <p:cNvSpPr/>
          <p:nvPr/>
        </p:nvSpPr>
        <p:spPr>
          <a:xfrm>
            <a:off x="9698012" y="2384476"/>
            <a:ext cx="2320066" cy="2074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421BF-4680-0E16-47C8-9BD9BE0E2F2B}"/>
              </a:ext>
            </a:extLst>
          </p:cNvPr>
          <p:cNvSpPr txBox="1"/>
          <p:nvPr/>
        </p:nvSpPr>
        <p:spPr>
          <a:xfrm>
            <a:off x="9789153" y="197095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Suggestions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75A506-68F9-5BF1-9874-932F8C6D4509}"/>
              </a:ext>
            </a:extLst>
          </p:cNvPr>
          <p:cNvSpPr/>
          <p:nvPr/>
        </p:nvSpPr>
        <p:spPr>
          <a:xfrm>
            <a:off x="9914965" y="2620910"/>
            <a:ext cx="896470" cy="458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9B6387-35D6-6861-98EF-FCD0C95CF89C}"/>
              </a:ext>
            </a:extLst>
          </p:cNvPr>
          <p:cNvSpPr/>
          <p:nvPr/>
        </p:nvSpPr>
        <p:spPr>
          <a:xfrm>
            <a:off x="10962045" y="3274913"/>
            <a:ext cx="907226" cy="439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D202DD-7FAA-01E8-60E6-E0AA5A714D28}"/>
              </a:ext>
            </a:extLst>
          </p:cNvPr>
          <p:cNvSpPr/>
          <p:nvPr/>
        </p:nvSpPr>
        <p:spPr>
          <a:xfrm>
            <a:off x="9914965" y="384475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</p:spTree>
    <p:extLst>
      <p:ext uri="{BB962C8B-B14F-4D97-AF65-F5344CB8AC3E}">
        <p14:creationId xmlns:p14="http://schemas.microsoft.com/office/powerpoint/2010/main" val="32480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28" grpId="0" animBg="1"/>
      <p:bldP spid="29" grpId="0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31891"/>
            <a:ext cx="12192000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538244"/>
            <a:ext cx="12191998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470-53A8-9ABC-3327-B5C6F8D0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Verbalization of the extended substructure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0B563-B14D-F149-6930-0FF7E8C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367934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1EB7CC6-BF79-4BEB-1403-AC362A164FA4}"/>
              </a:ext>
            </a:extLst>
          </p:cNvPr>
          <p:cNvSpPr/>
          <p:nvPr/>
        </p:nvSpPr>
        <p:spPr>
          <a:xfrm>
            <a:off x="816047" y="833194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6D282-3D68-55AD-8809-02FAA07596CC}"/>
              </a:ext>
            </a:extLst>
          </p:cNvPr>
          <p:cNvSpPr/>
          <p:nvPr/>
        </p:nvSpPr>
        <p:spPr>
          <a:xfrm>
            <a:off x="502476" y="1485094"/>
            <a:ext cx="3399416" cy="1385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A202-4D6E-29DB-DC93-A151E448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19156-5248-429F-17A7-3BC81717ED72}"/>
              </a:ext>
            </a:extLst>
          </p:cNvPr>
          <p:cNvSpPr/>
          <p:nvPr/>
        </p:nvSpPr>
        <p:spPr>
          <a:xfrm>
            <a:off x="1027355" y="385817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7D646-19E3-9E27-B68B-3AD4DCEF1103}"/>
              </a:ext>
            </a:extLst>
          </p:cNvPr>
          <p:cNvSpPr/>
          <p:nvPr/>
        </p:nvSpPr>
        <p:spPr>
          <a:xfrm>
            <a:off x="1129552" y="509568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D31BB-C28A-856C-3EA3-4C12B917F85C}"/>
              </a:ext>
            </a:extLst>
          </p:cNvPr>
          <p:cNvSpPr/>
          <p:nvPr/>
        </p:nvSpPr>
        <p:spPr>
          <a:xfrm>
            <a:off x="2300344" y="49836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C432-CF76-5099-CDA6-2ECFE847E053}"/>
              </a:ext>
            </a:extLst>
          </p:cNvPr>
          <p:cNvSpPr txBox="1"/>
          <p:nvPr/>
        </p:nvSpPr>
        <p:spPr>
          <a:xfrm>
            <a:off x="1096681" y="3233631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6A58E-9A89-D11F-7206-B62F0F7825CE}"/>
              </a:ext>
            </a:extLst>
          </p:cNvPr>
          <p:cNvSpPr/>
          <p:nvPr/>
        </p:nvSpPr>
        <p:spPr>
          <a:xfrm>
            <a:off x="690428" y="226003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FC6E6-FD0D-995C-FDDD-7BC4098212AA}"/>
              </a:ext>
            </a:extLst>
          </p:cNvPr>
          <p:cNvSpPr/>
          <p:nvPr/>
        </p:nvSpPr>
        <p:spPr>
          <a:xfrm>
            <a:off x="2371202" y="1994986"/>
            <a:ext cx="1422626" cy="4363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Number of steps at the main entrance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99B88-1E7B-8C33-22E5-A58856E88308}"/>
              </a:ext>
            </a:extLst>
          </p:cNvPr>
          <p:cNvSpPr/>
          <p:nvPr/>
        </p:nvSpPr>
        <p:spPr>
          <a:xfrm>
            <a:off x="4862452" y="2213160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verbalize data specification substructure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CD19891F-E088-6E8B-E9DF-D32FD08F01F5}"/>
              </a:ext>
            </a:extLst>
          </p:cNvPr>
          <p:cNvSpPr/>
          <p:nvPr/>
        </p:nvSpPr>
        <p:spPr>
          <a:xfrm flipV="1">
            <a:off x="3568405" y="1235554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27E19-C460-C63E-0E18-ADDEC8A6390A}"/>
              </a:ext>
            </a:extLst>
          </p:cNvPr>
          <p:cNvSpPr txBox="1"/>
          <p:nvPr/>
        </p:nvSpPr>
        <p:spPr>
          <a:xfrm>
            <a:off x="1285090" y="1153361"/>
            <a:ext cx="194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User’s selections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43E0026-AF1B-627C-ECF5-C65971EAE68C}"/>
              </a:ext>
            </a:extLst>
          </p:cNvPr>
          <p:cNvSpPr/>
          <p:nvPr/>
        </p:nvSpPr>
        <p:spPr>
          <a:xfrm>
            <a:off x="3515099" y="4530243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2A439C-1B58-958D-01DC-5ACB72F1D877}"/>
              </a:ext>
            </a:extLst>
          </p:cNvPr>
          <p:cNvSpPr/>
          <p:nvPr/>
        </p:nvSpPr>
        <p:spPr>
          <a:xfrm>
            <a:off x="7883555" y="3046957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77041-C614-6D28-CA2B-B611759F595E}"/>
              </a:ext>
            </a:extLst>
          </p:cNvPr>
          <p:cNvSpPr/>
          <p:nvPr/>
        </p:nvSpPr>
        <p:spPr>
          <a:xfrm>
            <a:off x="9409808" y="2480016"/>
            <a:ext cx="2172592" cy="1704035"/>
          </a:xfrm>
          <a:prstGeom prst="rect">
            <a:avLst/>
          </a:prstGeom>
          <a:solidFill>
            <a:srgbClr val="F3F1A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message extended with selected suggestions</a:t>
            </a:r>
          </a:p>
        </p:txBody>
      </p:sp>
    </p:spTree>
    <p:extLst>
      <p:ext uri="{BB962C8B-B14F-4D97-AF65-F5344CB8AC3E}">
        <p14:creationId xmlns:p14="http://schemas.microsoft.com/office/powerpoint/2010/main" val="934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00023 C 0.0017 0.00394 0.00352 0.00834 0.00521 0.0125 C 0.0086 0.02153 0.00534 0.01528 0.00873 0.02269 C 0.01081 0.02732 0.01302 0.03102 0.01498 0.03588 C 0.0155 0.03727 0.01602 0.03866 0.01667 0.04005 C 0.01719 0.04121 0.01797 0.04213 0.01849 0.04306 C 0.01914 0.04422 0.01967 0.04584 0.02019 0.04746 C 0.02084 0.04931 0.02123 0.05139 0.02201 0.05324 C 0.02292 0.05533 0.02435 0.05695 0.02552 0.0588 C 0.02578 0.06088 0.02592 0.06297 0.02644 0.06459 C 0.02683 0.06644 0.03047 0.07431 0.03086 0.07477 C 0.03112 0.07732 0.03125 0.07986 0.03164 0.08218 C 0.03217 0.08449 0.03295 0.08704 0.03347 0.08959 C 0.03802 0.10972 0.03256 0.08727 0.03698 0.10533 C 0.03724 0.10903 0.0375 0.11297 0.03789 0.11667 C 0.03802 0.11898 0.03881 0.12037 0.03881 0.12246 C 0.03881 0.13773 0.03828 0.17917 0.03698 0.2007 C 0.03646 0.21042 0.0362 0.20741 0.03516 0.21528 C 0.0349 0.21829 0.03464 0.22107 0.03438 0.22385 C 0.03412 0.22593 0.0336 0.22755 0.03347 0.22963 C 0.03334 0.23241 0.03347 0.23542 0.03347 0.23866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81481E-6 L -0.00208 0.00023 C 0.0017 0.03449 -0.00039 0.02152 0.00261 0.03935 C 0.00287 0.04768 0.00326 0.05625 0.00378 0.06481 C 0.00391 0.06805 0.00469 0.07199 0.00495 0.07523 C 0.00547 0.08148 0.00573 0.08726 0.00625 0.09328 C 0.00573 0.12152 0.00573 0.15 0.00495 0.17824 C 0.00482 0.18078 0.00443 0.1831 0.00378 0.18541 C 0.0017 0.19166 -0.00091 0.19745 -0.00338 0.20347 C -0.0082 0.21597 -0.00559 0.20972 -0.01145 0.22314 C -0.01302 0.22685 -0.0151 0.23009 -0.01614 0.23425 C -0.01705 0.23703 -0.01757 0.24004 -0.01862 0.24328 C -0.0207 0.24907 -0.02382 0.25462 -0.02565 0.26134 C -0.0276 0.26828 -0.02981 0.27523 -0.03151 0.28263 C -0.03229 0.28611 -0.03281 0.29027 -0.03385 0.29351 C -0.03489 0.29699 -0.03619 0.29953 -0.03723 0.30231 C -0.03958 0.3199 -0.03697 0.3037 -0.04088 0.31875 C -0.04401 0.33101 -0.04179 0.328 -0.04674 0.33842 C -0.04726 0.33981 -0.0483 0.3412 -0.04908 0.34236 C -0.05169 0.3574 -0.04817 0.34212 -0.05377 0.35486 C -0.05442 0.35625 -0.05442 0.35833 -0.05494 0.36018 C -0.05638 0.36435 -0.0569 0.36481 -0.05833 0.36782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18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9" grpId="0" animBg="1"/>
      <p:bldP spid="10" grpId="0" animBg="1"/>
      <p:bldP spid="11" grpId="0" animBg="1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28714"/>
            <a:ext cx="12191999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FC17-387C-77AE-CF3C-9A562E5E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Pilot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2BF8-3506-8566-5CF5-BD6E9A72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293247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8EE2-D212-251A-0103-FD06090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r>
              <a:rPr lang="en-US" dirty="0"/>
              <a:t> / 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B2D4-D647-8D2D-1B1F-B1D0C89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1282"/>
            <a:ext cx="4588111" cy="6381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6C317-68A9-E8E3-2C08-2907A884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26707" y="893059"/>
            <a:ext cx="6816709" cy="533684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97D78F5-6E1A-7BC6-EE2C-5025B629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Motivational example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83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 – 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ADE4B-DBDB-1B06-2868-0E392574B9CB}"/>
              </a:ext>
            </a:extLst>
          </p:cNvPr>
          <p:cNvSpPr/>
          <p:nvPr/>
        </p:nvSpPr>
        <p:spPr>
          <a:xfrm>
            <a:off x="4557656" y="1546951"/>
            <a:ext cx="3076687" cy="13769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A</a:t>
            </a:r>
            <a:endParaRPr lang="cs-CZ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(SPARQL experts)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6891B-AD64-EB3C-4638-07030872EDE6}"/>
              </a:ext>
            </a:extLst>
          </p:cNvPr>
          <p:cNvSpPr/>
          <p:nvPr/>
        </p:nvSpPr>
        <p:spPr>
          <a:xfrm>
            <a:off x="4557655" y="3228730"/>
            <a:ext cx="3076687" cy="137697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(unfamiliar with SPARQL)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FFCAF-2B66-F59E-AAFE-5B9B0BA797DF}"/>
              </a:ext>
            </a:extLst>
          </p:cNvPr>
          <p:cNvSpPr/>
          <p:nvPr/>
        </p:nvSpPr>
        <p:spPr>
          <a:xfrm>
            <a:off x="4557654" y="4910509"/>
            <a:ext cx="3076687" cy="13769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(30-minute lecture about SPARQL)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3001F-EA13-003D-BFCD-508C26FBC4F8}"/>
              </a:ext>
            </a:extLst>
          </p:cNvPr>
          <p:cNvSpPr txBox="1"/>
          <p:nvPr/>
        </p:nvSpPr>
        <p:spPr>
          <a:xfrm>
            <a:off x="5108985" y="2462265"/>
            <a:ext cx="2138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 👤 👤 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6F228-426B-60D8-D55D-0B88ABE67C87}"/>
              </a:ext>
            </a:extLst>
          </p:cNvPr>
          <p:cNvSpPr txBox="1"/>
          <p:nvPr/>
        </p:nvSpPr>
        <p:spPr>
          <a:xfrm>
            <a:off x="4801045" y="4144044"/>
            <a:ext cx="2589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 👤 👤 👤 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8AF74-C3DC-9452-0590-B3EF5D380C8B}"/>
              </a:ext>
            </a:extLst>
          </p:cNvPr>
          <p:cNvSpPr txBox="1"/>
          <p:nvPr/>
        </p:nvSpPr>
        <p:spPr>
          <a:xfrm>
            <a:off x="5806885" y="5825823"/>
            <a:ext cx="578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E88C5-1B5F-4E8D-F6FB-43A61F8F7771}"/>
              </a:ext>
            </a:extLst>
          </p:cNvPr>
          <p:cNvSpPr/>
          <p:nvPr/>
        </p:nvSpPr>
        <p:spPr>
          <a:xfrm>
            <a:off x="229943" y="3033148"/>
            <a:ext cx="2448711" cy="17076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 questions in natural-language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88B865-15C1-21F8-20EA-48B73DE70CD1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2678654" y="2235441"/>
            <a:ext cx="1879002" cy="16515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7899F-1558-DDB6-4705-756AFE8914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678654" y="3886994"/>
            <a:ext cx="1879001" cy="302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058C5A-EA20-F401-2AFC-45A11623BE82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2678654" y="3886994"/>
            <a:ext cx="1879000" cy="17120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8CE4AD-DC67-950F-A906-5B27418C9D33}"/>
              </a:ext>
            </a:extLst>
          </p:cNvPr>
          <p:cNvSpPr/>
          <p:nvPr/>
        </p:nvSpPr>
        <p:spPr>
          <a:xfrm>
            <a:off x="9940064" y="2923930"/>
            <a:ext cx="1871832" cy="192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queries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BF2C15-B26F-0F21-3409-E3E556EB8C10}"/>
              </a:ext>
            </a:extLst>
          </p:cNvPr>
          <p:cNvCxnSpPr>
            <a:cxnSpLocks/>
            <a:stCxn id="6" idx="3"/>
            <a:endCxn id="20" idx="2"/>
          </p:cNvCxnSpPr>
          <p:nvPr/>
        </p:nvCxnSpPr>
        <p:spPr>
          <a:xfrm flipV="1">
            <a:off x="7634341" y="4850057"/>
            <a:ext cx="3241639" cy="74894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2EDA2A-BD79-6CE1-F425-16D2E69BDD6F}"/>
              </a:ext>
            </a:extLst>
          </p:cNvPr>
          <p:cNvCxnSpPr>
            <a:cxnSpLocks/>
            <a:stCxn id="3" idx="3"/>
            <a:endCxn id="20" idx="0"/>
          </p:cNvCxnSpPr>
          <p:nvPr/>
        </p:nvCxnSpPr>
        <p:spPr>
          <a:xfrm>
            <a:off x="7634343" y="2235441"/>
            <a:ext cx="3241637" cy="68848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912EF5-389A-3C71-9BFF-2357003E0D4F}"/>
              </a:ext>
            </a:extLst>
          </p:cNvPr>
          <p:cNvCxnSpPr>
            <a:stCxn id="5" idx="3"/>
            <a:endCxn id="20" idx="1"/>
          </p:cNvCxnSpPr>
          <p:nvPr/>
        </p:nvCxnSpPr>
        <p:spPr>
          <a:xfrm flipV="1">
            <a:off x="7634342" y="3886994"/>
            <a:ext cx="2305722" cy="3022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F6EC92-8265-8363-64E1-321D3BB94777}"/>
              </a:ext>
            </a:extLst>
          </p:cNvPr>
          <p:cNvSpPr txBox="1"/>
          <p:nvPr/>
        </p:nvSpPr>
        <p:spPr>
          <a:xfrm rot="739432">
            <a:off x="7846084" y="1922210"/>
            <a:ext cx="24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data specification and write queries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12B7EE-740E-8C80-9FEC-33F38F243D1D}"/>
              </a:ext>
            </a:extLst>
          </p:cNvPr>
          <p:cNvSpPr txBox="1"/>
          <p:nvPr/>
        </p:nvSpPr>
        <p:spPr>
          <a:xfrm rot="20823706">
            <a:off x="7674357" y="5310323"/>
            <a:ext cx="254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data specification and write queries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DDC232-A282-E60E-8A18-F106AAF955C9}"/>
              </a:ext>
            </a:extLst>
          </p:cNvPr>
          <p:cNvSpPr txBox="1"/>
          <p:nvPr/>
        </p:nvSpPr>
        <p:spPr>
          <a:xfrm>
            <a:off x="7766807" y="3481388"/>
            <a:ext cx="180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tool</a:t>
            </a:r>
            <a:br>
              <a:rPr lang="en-US" dirty="0"/>
            </a:br>
            <a:r>
              <a:rPr lang="en-US" sz="1200" dirty="0"/>
              <a:t> </a:t>
            </a:r>
            <a:br>
              <a:rPr lang="en-US" dirty="0"/>
            </a:br>
            <a:r>
              <a:rPr lang="en-US" dirty="0"/>
              <a:t>to get queries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/>
      <p:bldP spid="9" grpId="0"/>
      <p:bldP spid="10" grpId="0"/>
      <p:bldP spid="11" grpId="0" animBg="1"/>
      <p:bldP spid="20" grpId="0" animBg="1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26B3-341F-9F88-E5B8-6E33401F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23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DC829E4-264E-1919-0778-B10D6ACE5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742179"/>
              </p:ext>
            </p:extLst>
          </p:nvPr>
        </p:nvGraphicFramePr>
        <p:xfrm>
          <a:off x="2040366" y="1506071"/>
          <a:ext cx="8111267" cy="5032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2E83754-FCFB-EE87-D4AB-F30F24F9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Pilot study - results</a:t>
            </a:r>
          </a:p>
        </p:txBody>
      </p:sp>
    </p:spTree>
    <p:extLst>
      <p:ext uri="{BB962C8B-B14F-4D97-AF65-F5344CB8AC3E}">
        <p14:creationId xmlns:p14="http://schemas.microsoft.com/office/powerpoint/2010/main" val="274394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outcomes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r>
              <a:rPr lang="en-US" dirty="0"/>
              <a:t>Chatbot for data specifications</a:t>
            </a:r>
          </a:p>
          <a:p>
            <a:r>
              <a:rPr lang="en-US" dirty="0"/>
              <a:t>SPARQL query generation.</a:t>
            </a:r>
          </a:p>
          <a:p>
            <a:r>
              <a:rPr lang="en-US" dirty="0"/>
              <a:t>Pilot study.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7859-CF68-EE13-E9BB-A67A361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r>
              <a:rPr lang="en-US" dirty="0"/>
              <a:t> /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F312-57DC-B3D0-60FC-E1E7E487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2362"/>
            <a:ext cx="4588111" cy="6379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6F5B-3701-9C5C-5F17-CE6EDF1A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00" y="1382666"/>
            <a:ext cx="6531004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FA8F-861E-1309-3EDA-706E4A5B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r>
              <a:rPr lang="en-US" dirty="0"/>
              <a:t> / 23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C61E-C76E-588D-C2F8-374914B30F23}"/>
              </a:ext>
            </a:extLst>
          </p:cNvPr>
          <p:cNvSpPr/>
          <p:nvPr/>
        </p:nvSpPr>
        <p:spPr>
          <a:xfrm>
            <a:off x="4717503" y="2394417"/>
            <a:ext cx="2756994" cy="2069165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Dataspecer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175B-58FF-CF3D-8294-1AECF9EFF3E9}"/>
              </a:ext>
            </a:extLst>
          </p:cNvPr>
          <p:cNvSpPr txBox="1"/>
          <p:nvPr/>
        </p:nvSpPr>
        <p:spPr>
          <a:xfrm>
            <a:off x="4811837" y="3693047"/>
            <a:ext cx="252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dirty="0"/>
              <a:t>Tool for management of semantic data specifications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C6AFE-7F9A-09E5-CD93-72823CE6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57" y="165191"/>
            <a:ext cx="2314898" cy="2181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032C3D-CE49-8068-E3A4-7368A8CB8EA2}"/>
              </a:ext>
            </a:extLst>
          </p:cNvPr>
          <p:cNvSpPr/>
          <p:nvPr/>
        </p:nvSpPr>
        <p:spPr>
          <a:xfrm>
            <a:off x="1687709" y="4287186"/>
            <a:ext cx="2756994" cy="2069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 Specification Navigator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89AA1-5DE2-2232-D2B8-6737FD86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9251" y="165190"/>
            <a:ext cx="2364650" cy="21815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0979ED-599C-E528-3269-D60585A24A9C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3066206" y="3297340"/>
            <a:ext cx="0" cy="9898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DCBED0-B151-1EEE-B287-1AD9422CAEA9}"/>
              </a:ext>
            </a:extLst>
          </p:cNvPr>
          <p:cNvSpPr txBox="1"/>
          <p:nvPr/>
        </p:nvSpPr>
        <p:spPr>
          <a:xfrm>
            <a:off x="1745342" y="2928008"/>
            <a:ext cx="264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A98347-A824-DEDB-F84F-566DB787A610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3066206" y="2346720"/>
            <a:ext cx="0" cy="581288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28996-9CF1-6BCE-CE5B-2771755A0FBB}"/>
              </a:ext>
            </a:extLst>
          </p:cNvPr>
          <p:cNvSpPr txBox="1"/>
          <p:nvPr/>
        </p:nvSpPr>
        <p:spPr>
          <a:xfrm>
            <a:off x="5079403" y="4287186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Asks for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EB0-89E7-F965-DBE4-E5620F11D4AB}"/>
              </a:ext>
            </a:extLst>
          </p:cNvPr>
          <p:cNvSpPr txBox="1"/>
          <p:nvPr/>
        </p:nvSpPr>
        <p:spPr>
          <a:xfrm>
            <a:off x="5079402" y="5524260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Provides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A6DB35-1A46-4447-BFF3-5E0D529A7D7F}"/>
              </a:ext>
            </a:extLst>
          </p:cNvPr>
          <p:cNvCxnSpPr>
            <a:cxnSpLocks/>
          </p:cNvCxnSpPr>
          <p:nvPr/>
        </p:nvCxnSpPr>
        <p:spPr>
          <a:xfrm flipV="1">
            <a:off x="4444703" y="4610351"/>
            <a:ext cx="772756" cy="1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CCB260-C30F-9187-E6D6-ED0459771AF9}"/>
              </a:ext>
            </a:extLst>
          </p:cNvPr>
          <p:cNvCxnSpPr>
            <a:cxnSpLocks/>
          </p:cNvCxnSpPr>
          <p:nvPr/>
        </p:nvCxnSpPr>
        <p:spPr>
          <a:xfrm>
            <a:off x="7024744" y="5878203"/>
            <a:ext cx="840888" cy="0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EEB893-2E16-196E-7638-C84CAE1E9395}"/>
              </a:ext>
            </a:extLst>
          </p:cNvPr>
          <p:cNvCxnSpPr>
            <a:cxnSpLocks/>
          </p:cNvCxnSpPr>
          <p:nvPr/>
        </p:nvCxnSpPr>
        <p:spPr>
          <a:xfrm>
            <a:off x="6906409" y="4610351"/>
            <a:ext cx="95922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083069-88C6-B0DA-F068-0EF6D58F645D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4444703" y="5847425"/>
            <a:ext cx="6346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635884-254C-B764-F112-574027130717}"/>
              </a:ext>
            </a:extLst>
          </p:cNvPr>
          <p:cNvSpPr txBox="1"/>
          <p:nvPr/>
        </p:nvSpPr>
        <p:spPr>
          <a:xfrm>
            <a:off x="7876802" y="3090254"/>
            <a:ext cx="274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data specification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68CAD-C0C3-E5EE-AA85-F1A54B2C9EDB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51576" y="3459586"/>
            <a:ext cx="0" cy="81823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650526-4CBB-D3C0-4475-E6DB6BB86149}"/>
              </a:ext>
            </a:extLst>
          </p:cNvPr>
          <p:cNvCxnSpPr>
            <a:stCxn id="15" idx="2"/>
            <a:endCxn id="53" idx="0"/>
          </p:cNvCxnSpPr>
          <p:nvPr/>
        </p:nvCxnSpPr>
        <p:spPr>
          <a:xfrm>
            <a:off x="9251576" y="2346719"/>
            <a:ext cx="0" cy="743535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78 L 0.00469 -0.00278 C 0.02539 -0.00648 0.04362 -0.00972 0.06458 -0.01227 C 0.07174 -0.01296 0.07878 -0.01319 0.08581 -0.01366 C 0.09701 -0.01157 0.1082 -0.00903 0.1194 -0.00741 C 0.15143 -0.00301 0.13411 -0.00509 0.17148 -0.00116 L 0.18385 0.00185 C 0.1862 0.00255 0.18867 0.00185 0.19089 0.00347 C 0.19766 0.0081 0.20339 0.01829 0.20846 0.02708 C 0.21211 0.03287 0.21536 0.03866 0.21823 0.04583 C 0.21914 0.04838 0.22005 0.05093 0.22083 0.0537 C 0.23164 0.09028 0.22552 0.075 0.23229 0.0912 C 0.23333 0.09884 0.23438 0.10579 0.23581 0.11319 C 0.23906 0.12847 0.23919 0.12361 0.24115 0.13681 C 0.24414 0.15648 0.24141 0.14537 0.24557 0.16505 C 0.24753 0.17431 0.2487 0.17593 0.25 0.18542 C 0.25039 0.18843 0.25039 0.19167 0.25091 0.19468 C 0.2513 0.19699 0.25208 0.19884 0.2526 0.20093 C 0.25326 0.2037 0.25404 0.20625 0.25443 0.2088 C 0.25521 0.21412 0.25547 0.21944 0.25612 0.22454 C 0.25651 0.22662 0.25677 0.2287 0.25703 0.23079 C 0.25872 0.24676 0.25703 0.23681 0.25885 0.24653 C 0.25911 0.25231 0.25977 0.25787 0.25977 0.26366 C 0.25977 0.26736 0.25911 0.27106 0.25885 0.27477 C 0.25872 0.27523 0.25885 0.27569 0.25885 0.27639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8" grpId="0"/>
      <p:bldP spid="25" grpId="0"/>
      <p:bldP spid="26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53537" cy="487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Beware of hallucinations.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72282-DF48-C01B-A82C-610E421E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r>
              <a:rPr lang="en-US" dirty="0"/>
              <a:t> / 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0402E-B661-1107-1340-95C35F20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" y="2333472"/>
            <a:ext cx="2372056" cy="21910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CDAED6-2415-8B01-EC9E-05B8F7F41BA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699270" y="3429000"/>
            <a:ext cx="1728395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8A6621D-6D5C-6019-6A8C-E252888B3FC8}"/>
              </a:ext>
            </a:extLst>
          </p:cNvPr>
          <p:cNvSpPr/>
          <p:nvPr/>
        </p:nvSpPr>
        <p:spPr>
          <a:xfrm>
            <a:off x="4427665" y="2686732"/>
            <a:ext cx="1668335" cy="14845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5758A-341D-0DEE-F3AC-ED1613D3DA34}"/>
              </a:ext>
            </a:extLst>
          </p:cNvPr>
          <p:cNvSpPr/>
          <p:nvPr/>
        </p:nvSpPr>
        <p:spPr>
          <a:xfrm>
            <a:off x="6992471" y="734209"/>
            <a:ext cx="4012602" cy="53895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Backend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B67890-AD65-5789-637A-AA18DCB05946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5671292" y="1365553"/>
            <a:ext cx="911720" cy="173063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1A7F331-EFEE-5A8C-FB3F-DCD4C730D602}"/>
              </a:ext>
            </a:extLst>
          </p:cNvPr>
          <p:cNvCxnSpPr>
            <a:endCxn id="9" idx="2"/>
          </p:cNvCxnSpPr>
          <p:nvPr/>
        </p:nvCxnSpPr>
        <p:spPr>
          <a:xfrm rot="10800000">
            <a:off x="5261833" y="4171267"/>
            <a:ext cx="1730638" cy="115376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982ABE-307F-2571-0FF2-F559E165C226}"/>
              </a:ext>
            </a:extLst>
          </p:cNvPr>
          <p:cNvSpPr txBox="1"/>
          <p:nvPr/>
        </p:nvSpPr>
        <p:spPr>
          <a:xfrm>
            <a:off x="760207" y="3582296"/>
            <a:ext cx="15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2091DD-2AA5-90FF-F418-07A24D3AD669}"/>
              </a:ext>
            </a:extLst>
          </p:cNvPr>
          <p:cNvSpPr txBox="1"/>
          <p:nvPr/>
        </p:nvSpPr>
        <p:spPr>
          <a:xfrm>
            <a:off x="2989726" y="3053841"/>
            <a:ext cx="9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3A3D5-10BD-3A26-7B3C-E2EAC5373DE7}"/>
              </a:ext>
            </a:extLst>
          </p:cNvPr>
          <p:cNvSpPr txBox="1"/>
          <p:nvPr/>
        </p:nvSpPr>
        <p:spPr>
          <a:xfrm>
            <a:off x="4045318" y="5355081"/>
            <a:ext cx="27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Returns HTTP responses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4C748-0975-765A-2B99-D95F2FC20A97}"/>
              </a:ext>
            </a:extLst>
          </p:cNvPr>
          <p:cNvSpPr txBox="1"/>
          <p:nvPr/>
        </p:nvSpPr>
        <p:spPr>
          <a:xfrm>
            <a:off x="3882050" y="1405680"/>
            <a:ext cx="27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Sends HTTP requests</a:t>
            </a:r>
          </a:p>
        </p:txBody>
      </p:sp>
    </p:spTree>
    <p:extLst>
      <p:ext uri="{BB962C8B-B14F-4D97-AF65-F5344CB8AC3E}">
        <p14:creationId xmlns:p14="http://schemas.microsoft.com/office/powerpoint/2010/main" val="399254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D7317-8B07-E9CB-0009-33AD0E72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23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3A6DA2-318C-ACD7-9E99-AD97DFE01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0143" y="0"/>
            <a:ext cx="977171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F403BF-25B0-8536-F7FD-05B75BEBCBCB}"/>
              </a:ext>
            </a:extLst>
          </p:cNvPr>
          <p:cNvSpPr/>
          <p:nvPr/>
        </p:nvSpPr>
        <p:spPr>
          <a:xfrm>
            <a:off x="774551" y="3451541"/>
            <a:ext cx="10693101" cy="1895009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97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Connectors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1EB5-D557-EBF9-30D2-39CE91D990D5}"/>
              </a:ext>
            </a:extLst>
          </p:cNvPr>
          <p:cNvSpPr/>
          <p:nvPr/>
        </p:nvSpPr>
        <p:spPr>
          <a:xfrm>
            <a:off x="779332" y="197355"/>
            <a:ext cx="10693101" cy="3209104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98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4051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C8E3-F9DB-CABF-CC0C-7A3722F8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Process</a:t>
            </a:r>
            <a:r>
              <a:rPr lang="cs-CZ" dirty="0"/>
              <a:t> </a:t>
            </a:r>
            <a:r>
              <a:rPr lang="en-US" dirty="0"/>
              <a:t>user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559D-9DC1-5E94-670F-DA7BD806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23</a:t>
            </a:r>
          </a:p>
        </p:txBody>
      </p:sp>
    </p:spTree>
    <p:extLst>
      <p:ext uri="{BB962C8B-B14F-4D97-AF65-F5344CB8AC3E}">
        <p14:creationId xmlns:p14="http://schemas.microsoft.com/office/powerpoint/2010/main" val="204875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F0F4-E013-5221-D722-5EA5D352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23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77F8A6F-8678-FD3F-90D3-5D0FF54FB6D6}"/>
              </a:ext>
            </a:extLst>
          </p:cNvPr>
          <p:cNvSpPr/>
          <p:nvPr/>
        </p:nvSpPr>
        <p:spPr>
          <a:xfrm>
            <a:off x="607807" y="222898"/>
            <a:ext cx="2872292" cy="1839558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A21953B8-7F44-3DBD-31D7-253D25ADF34D}"/>
              </a:ext>
            </a:extLst>
          </p:cNvPr>
          <p:cNvSpPr/>
          <p:nvPr/>
        </p:nvSpPr>
        <p:spPr>
          <a:xfrm>
            <a:off x="129091" y="3656012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1C1FC-4632-F3DD-FDFB-C8258DA11B81}"/>
              </a:ext>
            </a:extLst>
          </p:cNvPr>
          <p:cNvSpPr/>
          <p:nvPr/>
        </p:nvSpPr>
        <p:spPr>
          <a:xfrm>
            <a:off x="607808" y="4225225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E2483-9076-687C-E66B-316C3F854512}"/>
              </a:ext>
            </a:extLst>
          </p:cNvPr>
          <p:cNvSpPr/>
          <p:nvPr/>
        </p:nvSpPr>
        <p:spPr>
          <a:xfrm>
            <a:off x="835508" y="5151758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C2303-711B-9A4B-1794-81501A687CA1}"/>
              </a:ext>
            </a:extLst>
          </p:cNvPr>
          <p:cNvSpPr/>
          <p:nvPr/>
        </p:nvSpPr>
        <p:spPr>
          <a:xfrm>
            <a:off x="2018854" y="4384672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F5C44-6C3E-D60F-9C63-A37C0114A0D4}"/>
              </a:ext>
            </a:extLst>
          </p:cNvPr>
          <p:cNvSpPr/>
          <p:nvPr/>
        </p:nvSpPr>
        <p:spPr>
          <a:xfrm>
            <a:off x="2043953" y="5239679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DE0662-F458-AAA2-DD60-D6A3046847D0}"/>
              </a:ext>
            </a:extLst>
          </p:cNvPr>
          <p:cNvSpPr/>
          <p:nvPr/>
        </p:nvSpPr>
        <p:spPr>
          <a:xfrm>
            <a:off x="720766" y="5840182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9AC683-20AC-DA06-2473-33CAA4619874}"/>
              </a:ext>
            </a:extLst>
          </p:cNvPr>
          <p:cNvSpPr/>
          <p:nvPr/>
        </p:nvSpPr>
        <p:spPr>
          <a:xfrm>
            <a:off x="4615031" y="2310125"/>
            <a:ext cx="2958353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map concepts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E1119F9-D9AF-4DDA-EBAA-581EA29094CC}"/>
              </a:ext>
            </a:extLst>
          </p:cNvPr>
          <p:cNvSpPr/>
          <p:nvPr/>
        </p:nvSpPr>
        <p:spPr>
          <a:xfrm>
            <a:off x="3571539" y="4707884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8B1EA701-99F3-CB5D-4E70-5537D4CFD75B}"/>
              </a:ext>
            </a:extLst>
          </p:cNvPr>
          <p:cNvSpPr/>
          <p:nvPr/>
        </p:nvSpPr>
        <p:spPr>
          <a:xfrm flipV="1">
            <a:off x="3571539" y="903773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04F4B-9598-C7F8-E380-808EDDF60EB4}"/>
              </a:ext>
            </a:extLst>
          </p:cNvPr>
          <p:cNvSpPr txBox="1"/>
          <p:nvPr/>
        </p:nvSpPr>
        <p:spPr>
          <a:xfrm>
            <a:off x="1005839" y="3645614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1FE356-0599-AF95-EC1B-749591C2FC8B}"/>
              </a:ext>
            </a:extLst>
          </p:cNvPr>
          <p:cNvSpPr/>
          <p:nvPr/>
        </p:nvSpPr>
        <p:spPr>
          <a:xfrm>
            <a:off x="9262335" y="2473327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CB3F37-2A6F-EC57-FFCE-BF8A4AEBE14F}"/>
              </a:ext>
            </a:extLst>
          </p:cNvPr>
          <p:cNvSpPr/>
          <p:nvPr/>
        </p:nvSpPr>
        <p:spPr>
          <a:xfrm>
            <a:off x="7756265" y="3143921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8B754-ECAD-8223-6329-1724A103BD22}"/>
              </a:ext>
            </a:extLst>
          </p:cNvPr>
          <p:cNvSpPr/>
          <p:nvPr/>
        </p:nvSpPr>
        <p:spPr>
          <a:xfrm>
            <a:off x="9893450" y="267929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9C324C-AA1B-061A-4BB7-645EA751C0DA}"/>
              </a:ext>
            </a:extLst>
          </p:cNvPr>
          <p:cNvSpPr/>
          <p:nvPr/>
        </p:nvSpPr>
        <p:spPr>
          <a:xfrm>
            <a:off x="9954410" y="3716764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A5641C-1280-4723-C6EB-73CD6C774E07}"/>
              </a:ext>
            </a:extLst>
          </p:cNvPr>
          <p:cNvSpPr txBox="1"/>
          <p:nvPr/>
        </p:nvSpPr>
        <p:spPr>
          <a:xfrm>
            <a:off x="9352578" y="208497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Mapped concepts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AFCD13-3914-7C28-7D38-3B9F72671267}"/>
              </a:ext>
            </a:extLst>
          </p:cNvPr>
          <p:cNvSpPr/>
          <p:nvPr/>
        </p:nvSpPr>
        <p:spPr>
          <a:xfrm>
            <a:off x="2265381" y="5886443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</p:spTree>
    <p:extLst>
      <p:ext uri="{BB962C8B-B14F-4D97-AF65-F5344CB8AC3E}">
        <p14:creationId xmlns:p14="http://schemas.microsoft.com/office/powerpoint/2010/main" val="36526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21" grpId="0" animBg="1"/>
      <p:bldP spid="23" grpId="0"/>
      <p:bldP spid="25" grpId="0" animBg="1"/>
      <p:bldP spid="26" grpId="0" animBg="1"/>
      <p:bldP spid="27" grpId="0" animBg="1"/>
      <p:bldP spid="14" grpId="0" animBg="1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450C3C37E6384FA102450B5C1D1759" ma:contentTypeVersion="14" ma:contentTypeDescription="Vytvoří nový dokument" ma:contentTypeScope="" ma:versionID="8b4fc92063727eb38fcb6ab5f9fc72a5">
  <xsd:schema xmlns:xsd="http://www.w3.org/2001/XMLSchema" xmlns:xs="http://www.w3.org/2001/XMLSchema" xmlns:p="http://schemas.microsoft.com/office/2006/metadata/properties" xmlns:ns3="ede9416d-8789-465e-9af3-7db239f237c9" xmlns:ns4="5badf4fb-1c88-419c-96ff-0fbf8ff93b05" targetNamespace="http://schemas.microsoft.com/office/2006/metadata/properties" ma:root="true" ma:fieldsID="c3714cca429bffa619045911f8655670" ns3:_="" ns4:_="">
    <xsd:import namespace="ede9416d-8789-465e-9af3-7db239f237c9"/>
    <xsd:import namespace="5badf4fb-1c88-419c-96ff-0fbf8ff93b0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9416d-8789-465e-9af3-7db239f237c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df4fb-1c88-419c-96ff-0fbf8ff93b0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e9416d-8789-465e-9af3-7db239f237c9" xsi:nil="true"/>
  </documentManagement>
</p:properties>
</file>

<file path=customXml/itemProps1.xml><?xml version="1.0" encoding="utf-8"?>
<ds:datastoreItem xmlns:ds="http://schemas.openxmlformats.org/officeDocument/2006/customXml" ds:itemID="{FC1D4357-4A54-4CAE-806C-E2296CC6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e9416d-8789-465e-9af3-7db239f237c9"/>
    <ds:schemaRef ds:uri="5badf4fb-1c88-419c-96ff-0fbf8ff93b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6AD666-E90D-44A7-B3CE-63A2DDA0E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041E13-42B3-45F1-8A76-1FA095FE9A1E}">
  <ds:schemaRefs>
    <ds:schemaRef ds:uri="http://purl.org/dc/dcmitype/"/>
    <ds:schemaRef ds:uri="5badf4fb-1c88-419c-96ff-0fbf8ff93b05"/>
    <ds:schemaRef ds:uri="http://purl.org/dc/terms/"/>
    <ds:schemaRef ds:uri="ede9416d-8789-465e-9af3-7db239f237c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1180</Words>
  <Application>Microsoft Office PowerPoint</Application>
  <PresentationFormat>Widescreen</PresentationFormat>
  <Paragraphs>173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Arial</vt:lpstr>
      <vt:lpstr>Calibri</vt:lpstr>
      <vt:lpstr>Office Theme</vt:lpstr>
      <vt:lpstr>Helping users navigate data specifications</vt:lpstr>
      <vt:lpstr>Motivational example</vt:lpstr>
      <vt:lpstr>PowerPoint Presentation</vt:lpstr>
      <vt:lpstr>PowerPoint Presentation</vt:lpstr>
      <vt:lpstr>How?</vt:lpstr>
      <vt:lpstr>PowerPoint Presentation</vt:lpstr>
      <vt:lpstr>PowerPoint Presentation</vt:lpstr>
      <vt:lpstr>Process user message</vt:lpstr>
      <vt:lpstr>PowerPoint Presentation</vt:lpstr>
      <vt:lpstr>PowerPoint Presentation</vt:lpstr>
      <vt:lpstr>PowerPoint Presentation</vt:lpstr>
      <vt:lpstr>Suggest relevant concepts</vt:lpstr>
      <vt:lpstr>PowerPoint Presentation</vt:lpstr>
      <vt:lpstr>PowerPoint Presentation</vt:lpstr>
      <vt:lpstr>PowerPoint Presentation</vt:lpstr>
      <vt:lpstr>Verbalization of the extended substructure</vt:lpstr>
      <vt:lpstr>PowerPoint Presentation</vt:lpstr>
      <vt:lpstr>PowerPoint Presentation</vt:lpstr>
      <vt:lpstr>Pilot study</vt:lpstr>
      <vt:lpstr>Pilot study – set up</vt:lpstr>
      <vt:lpstr>Pilot study - results</vt:lpstr>
      <vt:lpstr>Key outcomes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Quoc Anh Nguyen</dc:creator>
  <cp:keywords/>
  <dc:description>generated using python-pptx</dc:description>
  <cp:lastModifiedBy>Quoc Anh Nguyen</cp:lastModifiedBy>
  <cp:revision>110</cp:revision>
  <dcterms:created xsi:type="dcterms:W3CDTF">2013-01-27T09:14:16Z</dcterms:created>
  <dcterms:modified xsi:type="dcterms:W3CDTF">2025-09-16T07:59:36Z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0x01010087450C3C37E6384FA102450B5C1D1759</vt:lpwstr>
  </property>
</Properties>
</file>